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9" r:id="rId10"/>
    <p:sldId id="280" r:id="rId11"/>
    <p:sldId id="281" r:id="rId12"/>
    <p:sldId id="286" r:id="rId13"/>
    <p:sldId id="287" r:id="rId14"/>
    <p:sldId id="288" r:id="rId15"/>
    <p:sldId id="289" r:id="rId16"/>
    <p:sldId id="291" r:id="rId17"/>
    <p:sldId id="293" r:id="rId18"/>
    <p:sldId id="300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98C5C3E-F805-4A95-A71C-DE672462892B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13F865-074F-4C5C-A359-6A893A9C4712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19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5C3E-F805-4A95-A71C-DE672462892B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F865-074F-4C5C-A359-6A893A9C47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897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5C3E-F805-4A95-A71C-DE672462892B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F865-074F-4C5C-A359-6A893A9C4712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070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5C3E-F805-4A95-A71C-DE672462892B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F865-074F-4C5C-A359-6A893A9C4712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62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5C3E-F805-4A95-A71C-DE672462892B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F865-074F-4C5C-A359-6A893A9C47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0051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5C3E-F805-4A95-A71C-DE672462892B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F865-074F-4C5C-A359-6A893A9C4712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157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5C3E-F805-4A95-A71C-DE672462892B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F865-074F-4C5C-A359-6A893A9C4712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076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5C3E-F805-4A95-A71C-DE672462892B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F865-074F-4C5C-A359-6A893A9C4712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768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5C3E-F805-4A95-A71C-DE672462892B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F865-074F-4C5C-A359-6A893A9C4712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26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5C3E-F805-4A95-A71C-DE672462892B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F865-074F-4C5C-A359-6A893A9C47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689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5C3E-F805-4A95-A71C-DE672462892B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F865-074F-4C5C-A359-6A893A9C4712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6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5C3E-F805-4A95-A71C-DE672462892B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F865-074F-4C5C-A359-6A893A9C47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84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5C3E-F805-4A95-A71C-DE672462892B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F865-074F-4C5C-A359-6A893A9C4712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16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5C3E-F805-4A95-A71C-DE672462892B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F865-074F-4C5C-A359-6A893A9C4712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47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5C3E-F805-4A95-A71C-DE672462892B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F865-074F-4C5C-A359-6A893A9C47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28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5C3E-F805-4A95-A71C-DE672462892B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F865-074F-4C5C-A359-6A893A9C4712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41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5C3E-F805-4A95-A71C-DE672462892B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F865-074F-4C5C-A359-6A893A9C47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123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8C5C3E-F805-4A95-A71C-DE672462892B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13F865-074F-4C5C-A359-6A893A9C47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078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Antika u nastavi hrvatskoga jezika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20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Sofoklo, </a:t>
            </a:r>
            <a:r>
              <a:rPr lang="hr-HR" i="1" dirty="0" smtClean="0"/>
              <a:t>Kralj Edip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dirty="0" smtClean="0"/>
              <a:t>MITOLOŠKA PRIČA</a:t>
            </a:r>
          </a:p>
          <a:p>
            <a:pPr marL="0" indent="0">
              <a:buNone/>
            </a:pPr>
            <a:r>
              <a:rPr lang="hr-HR" dirty="0" smtClean="0"/>
              <a:t>KORINT 																TEBA</a:t>
            </a:r>
          </a:p>
          <a:p>
            <a:pPr marL="0" indent="0">
              <a:buNone/>
            </a:pPr>
            <a:r>
              <a:rPr lang="hr-HR" dirty="0" err="1" smtClean="0"/>
              <a:t>Polib</a:t>
            </a:r>
            <a:r>
              <a:rPr lang="hr-HR" dirty="0" smtClean="0"/>
              <a:t> i </a:t>
            </a:r>
            <a:r>
              <a:rPr lang="hr-HR" dirty="0" err="1" smtClean="0"/>
              <a:t>Meropa</a:t>
            </a:r>
            <a:r>
              <a:rPr lang="hr-HR" dirty="0" smtClean="0"/>
              <a:t> 															Laj i </a:t>
            </a:r>
            <a:r>
              <a:rPr lang="hr-HR" dirty="0" err="1" smtClean="0"/>
              <a:t>Jokasta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(lažni roditelji)						        									(pravi roditelji)</a:t>
            </a:r>
          </a:p>
          <a:p>
            <a:pPr marL="0" indent="0">
              <a:buNone/>
            </a:pPr>
            <a:r>
              <a:rPr lang="hr-HR" dirty="0" smtClean="0"/>
              <a:t>									</a:t>
            </a:r>
            <a:r>
              <a:rPr lang="hr-HR" dirty="0"/>
              <a:t>	</a:t>
            </a:r>
            <a:r>
              <a:rPr lang="hr-HR" dirty="0" smtClean="0"/>
              <a:t>EDIP						prokletstvo roda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							saznaje proročanstvo				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							bježi iz Korinta					Antigona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							ubija </a:t>
            </a:r>
            <a:r>
              <a:rPr lang="hr-HR" dirty="0" err="1" smtClean="0"/>
              <a:t>Laja</a:t>
            </a:r>
            <a:r>
              <a:rPr lang="hr-HR" dirty="0" smtClean="0"/>
              <a:t> na raskrižju				</a:t>
            </a:r>
            <a:r>
              <a:rPr lang="hr-HR" dirty="0" err="1" smtClean="0"/>
              <a:t>Ismena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							</a:t>
            </a:r>
            <a:r>
              <a:rPr lang="hr-HR" dirty="0" err="1" smtClean="0"/>
              <a:t>Sfingina</a:t>
            </a:r>
            <a:r>
              <a:rPr lang="hr-HR" dirty="0" smtClean="0"/>
              <a:t> zagonetka				</a:t>
            </a:r>
            <a:r>
              <a:rPr lang="hr-HR" dirty="0" err="1" smtClean="0"/>
              <a:t>Eteoklo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							vladar Tebe					</a:t>
            </a:r>
            <a:r>
              <a:rPr lang="hr-HR" dirty="0" err="1" smtClean="0"/>
              <a:t>Polinik</a:t>
            </a:r>
            <a:endParaRPr lang="hr-HR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062489" y="3335628"/>
            <a:ext cx="2176530" cy="592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890197" y="3335628"/>
            <a:ext cx="2253803" cy="592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6200000" flipH="1">
            <a:off x="7946264" y="3760630"/>
            <a:ext cx="798491" cy="69545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6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</a:t>
            </a:r>
            <a:r>
              <a:rPr lang="hr-HR" dirty="0" smtClean="0"/>
              <a:t>adnja tragedije:</a:t>
            </a:r>
          </a:p>
          <a:p>
            <a:pPr lvl="1"/>
            <a:r>
              <a:rPr lang="hr-HR" dirty="0"/>
              <a:t>k</a:t>
            </a:r>
            <a:r>
              <a:rPr lang="hr-HR" dirty="0" smtClean="0"/>
              <a:t>uga u Tebi</a:t>
            </a:r>
          </a:p>
          <a:p>
            <a:pPr lvl="1"/>
            <a:r>
              <a:rPr lang="hr-HR" dirty="0"/>
              <a:t>p</a:t>
            </a:r>
            <a:r>
              <a:rPr lang="hr-HR" dirty="0" smtClean="0"/>
              <a:t>roročište: prestat će kad se otjera </a:t>
            </a:r>
            <a:r>
              <a:rPr lang="hr-HR" dirty="0" err="1" smtClean="0"/>
              <a:t>Lajev</a:t>
            </a:r>
            <a:r>
              <a:rPr lang="hr-HR" dirty="0" smtClean="0"/>
              <a:t> ubojica</a:t>
            </a:r>
          </a:p>
          <a:p>
            <a:pPr lvl="1"/>
            <a:r>
              <a:rPr lang="hr-HR" dirty="0"/>
              <a:t>p</a:t>
            </a:r>
            <a:r>
              <a:rPr lang="hr-HR" dirty="0" smtClean="0"/>
              <a:t>rorok </a:t>
            </a:r>
            <a:r>
              <a:rPr lang="hr-HR" dirty="0" err="1" smtClean="0"/>
              <a:t>Tiresija</a:t>
            </a:r>
            <a:endParaRPr lang="hr-HR" dirty="0" smtClean="0"/>
          </a:p>
          <a:p>
            <a:pPr lvl="1"/>
            <a:r>
              <a:rPr lang="hr-HR" dirty="0"/>
              <a:t>p</a:t>
            </a:r>
            <a:r>
              <a:rPr lang="hr-HR" dirty="0" smtClean="0"/>
              <a:t>ostupno otkrivanje istine</a:t>
            </a:r>
          </a:p>
          <a:p>
            <a:pPr lvl="1"/>
            <a:r>
              <a:rPr lang="hr-HR" dirty="0" err="1" smtClean="0"/>
              <a:t>Jokasta</a:t>
            </a:r>
            <a:r>
              <a:rPr lang="hr-HR" dirty="0" smtClean="0"/>
              <a:t> se ubija</a:t>
            </a:r>
          </a:p>
          <a:p>
            <a:pPr lvl="1"/>
            <a:r>
              <a:rPr lang="hr-HR" dirty="0" smtClean="0"/>
              <a:t>Edip se osljepljuje</a:t>
            </a:r>
          </a:p>
        </p:txBody>
      </p:sp>
    </p:spTree>
    <p:extLst>
      <p:ext uri="{BB962C8B-B14F-4D97-AF65-F5344CB8AC3E}">
        <p14:creationId xmlns:p14="http://schemas.microsoft.com/office/powerpoint/2010/main" val="25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Sofoklo, </a:t>
            </a:r>
            <a:r>
              <a:rPr lang="hr-HR" i="1" dirty="0" smtClean="0"/>
              <a:t>Antigona – ESEJSKO DJELO NA MATURI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t</a:t>
            </a:r>
            <a:r>
              <a:rPr lang="hr-HR" dirty="0" smtClean="0"/>
              <a:t>ragedija u sedam činova</a:t>
            </a:r>
          </a:p>
          <a:p>
            <a:r>
              <a:rPr lang="hr-HR" dirty="0"/>
              <a:t>a</a:t>
            </a:r>
            <a:r>
              <a:rPr lang="hr-HR" dirty="0" smtClean="0"/>
              <a:t>ntička književnost – grčka književnost</a:t>
            </a:r>
          </a:p>
          <a:p>
            <a:r>
              <a:rPr lang="hr-HR" dirty="0" smtClean="0"/>
              <a:t>5. st. pr. Kr.</a:t>
            </a:r>
          </a:p>
          <a:p>
            <a:r>
              <a:rPr lang="hr-HR" dirty="0"/>
              <a:t>z</a:t>
            </a:r>
            <a:r>
              <a:rPr lang="hr-HR" dirty="0" smtClean="0"/>
              <a:t>načajke tragedije:</a:t>
            </a:r>
          </a:p>
          <a:p>
            <a:pPr lvl="1"/>
            <a:r>
              <a:rPr lang="hr-HR" dirty="0" smtClean="0"/>
              <a:t>tragični </a:t>
            </a:r>
            <a:r>
              <a:rPr lang="hr-HR" dirty="0" smtClean="0"/>
              <a:t>junak</a:t>
            </a:r>
          </a:p>
          <a:p>
            <a:pPr lvl="1"/>
            <a:r>
              <a:rPr lang="hr-HR" dirty="0" smtClean="0"/>
              <a:t>tragična </a:t>
            </a:r>
            <a:r>
              <a:rPr lang="hr-HR" dirty="0" smtClean="0"/>
              <a:t>krivnja – krivnja bez krivice</a:t>
            </a:r>
          </a:p>
          <a:p>
            <a:pPr lvl="1"/>
            <a:r>
              <a:rPr lang="hr-HR" dirty="0"/>
              <a:t>t</a:t>
            </a:r>
            <a:r>
              <a:rPr lang="hr-HR" dirty="0" smtClean="0"/>
              <a:t>ragični završetak</a:t>
            </a:r>
          </a:p>
          <a:p>
            <a:pPr lvl="1"/>
            <a:r>
              <a:rPr lang="hr-HR" dirty="0"/>
              <a:t>u</a:t>
            </a:r>
            <a:r>
              <a:rPr lang="hr-HR" dirty="0" smtClean="0"/>
              <a:t>zvišeni stil</a:t>
            </a:r>
          </a:p>
          <a:p>
            <a:pPr lvl="1"/>
            <a:r>
              <a:rPr lang="hr-HR" dirty="0" smtClean="0"/>
              <a:t>katarza</a:t>
            </a:r>
          </a:p>
        </p:txBody>
      </p:sp>
    </p:spTree>
    <p:extLst>
      <p:ext uri="{BB962C8B-B14F-4D97-AF65-F5344CB8AC3E}">
        <p14:creationId xmlns:p14="http://schemas.microsoft.com/office/powerpoint/2010/main" val="2227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Sofoklo, </a:t>
            </a:r>
            <a:r>
              <a:rPr lang="hr-HR" i="1" dirty="0" smtClean="0"/>
              <a:t>Antigona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11" y="2556931"/>
            <a:ext cx="10110986" cy="3856747"/>
          </a:xfrm>
        </p:spPr>
        <p:txBody>
          <a:bodyPr>
            <a:normAutofit fontScale="85000" lnSpcReduction="20000"/>
          </a:bodyPr>
          <a:lstStyle/>
          <a:p>
            <a:r>
              <a:rPr lang="hr-HR" dirty="0" err="1" smtClean="0"/>
              <a:t>Eteoklo</a:t>
            </a:r>
            <a:r>
              <a:rPr lang="hr-HR" dirty="0" smtClean="0"/>
              <a:t> i </a:t>
            </a:r>
            <a:r>
              <a:rPr lang="hr-HR" dirty="0" err="1" smtClean="0"/>
              <a:t>Polinik</a:t>
            </a:r>
            <a:r>
              <a:rPr lang="hr-HR" dirty="0" smtClean="0"/>
              <a:t> pobiju se oko vlasti</a:t>
            </a:r>
          </a:p>
          <a:p>
            <a:r>
              <a:rPr lang="hr-HR" dirty="0" err="1" smtClean="0"/>
              <a:t>Eteoklo</a:t>
            </a:r>
            <a:r>
              <a:rPr lang="hr-HR" dirty="0" smtClean="0"/>
              <a:t> &gt; pokopan					</a:t>
            </a:r>
            <a:r>
              <a:rPr lang="hr-HR" dirty="0" err="1" smtClean="0"/>
              <a:t>Polinik</a:t>
            </a:r>
            <a:r>
              <a:rPr lang="hr-HR" dirty="0" smtClean="0"/>
              <a:t> &gt; pokop zabranjen (kralj </a:t>
            </a:r>
            <a:r>
              <a:rPr lang="hr-HR" dirty="0" err="1" smtClean="0"/>
              <a:t>Kreont</a:t>
            </a:r>
            <a:r>
              <a:rPr lang="hr-HR" dirty="0" smtClean="0"/>
              <a:t>)</a:t>
            </a:r>
          </a:p>
          <a:p>
            <a:r>
              <a:rPr lang="hr-HR" dirty="0" smtClean="0"/>
              <a:t>Antigona vrši pogrebni obred</a:t>
            </a:r>
          </a:p>
          <a:p>
            <a:r>
              <a:rPr lang="hr-HR" dirty="0" err="1" smtClean="0"/>
              <a:t>Ismena</a:t>
            </a:r>
            <a:r>
              <a:rPr lang="hr-HR" dirty="0" smtClean="0"/>
              <a:t> od straha odbija pomoći – boji se djelovati (konformist)</a:t>
            </a:r>
          </a:p>
          <a:p>
            <a:r>
              <a:rPr lang="hr-HR" dirty="0" err="1" smtClean="0"/>
              <a:t>Kreont</a:t>
            </a:r>
            <a:r>
              <a:rPr lang="hr-HR" dirty="0" smtClean="0"/>
              <a:t> osuđuje Antigonu na zatvaranje u tamnicu</a:t>
            </a:r>
          </a:p>
          <a:p>
            <a:r>
              <a:rPr lang="hr-HR" dirty="0" err="1" smtClean="0"/>
              <a:t>Tiresijino</a:t>
            </a:r>
            <a:r>
              <a:rPr lang="hr-HR" dirty="0" smtClean="0"/>
              <a:t> upozorenje (slijepi prorok)</a:t>
            </a:r>
          </a:p>
          <a:p>
            <a:r>
              <a:rPr lang="hr-HR" dirty="0" err="1" smtClean="0"/>
              <a:t>Hemonove</a:t>
            </a:r>
            <a:r>
              <a:rPr lang="hr-HR" dirty="0" smtClean="0"/>
              <a:t> molbe (</a:t>
            </a:r>
            <a:r>
              <a:rPr lang="hr-HR" dirty="0" err="1" smtClean="0"/>
              <a:t>Kreontov</a:t>
            </a:r>
            <a:r>
              <a:rPr lang="hr-HR" dirty="0" smtClean="0"/>
              <a:t> sin, Antigonin zaručnik)</a:t>
            </a:r>
          </a:p>
          <a:p>
            <a:r>
              <a:rPr lang="hr-HR" dirty="0" err="1" smtClean="0"/>
              <a:t>Kreont</a:t>
            </a:r>
            <a:r>
              <a:rPr lang="hr-HR" dirty="0" smtClean="0"/>
              <a:t> mijenja mišljenje</a:t>
            </a:r>
          </a:p>
          <a:p>
            <a:r>
              <a:rPr lang="hr-HR" dirty="0" smtClean="0"/>
              <a:t>Antigona se ubija</a:t>
            </a:r>
          </a:p>
          <a:p>
            <a:r>
              <a:rPr lang="hr-HR" dirty="0" err="1" smtClean="0"/>
              <a:t>Hemon</a:t>
            </a:r>
            <a:r>
              <a:rPr lang="hr-HR" dirty="0" smtClean="0"/>
              <a:t> i Euridika (</a:t>
            </a:r>
            <a:r>
              <a:rPr lang="hr-HR" dirty="0" err="1" smtClean="0"/>
              <a:t>Kreontova</a:t>
            </a:r>
            <a:r>
              <a:rPr lang="hr-HR" dirty="0" smtClean="0"/>
              <a:t> žena) ubijaju se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308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Sofoklo, </a:t>
            </a:r>
            <a:r>
              <a:rPr lang="hr-HR" i="1" dirty="0" smtClean="0"/>
              <a:t>Antigona</a:t>
            </a:r>
            <a:endParaRPr lang="hr-HR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2557463"/>
          <a:ext cx="9601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Antigona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Kreont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božanski zakoni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ljudski zakoni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obiteljski/moralni</a:t>
                      </a:r>
                      <a:r>
                        <a:rPr lang="hr-HR" baseline="0" dirty="0" smtClean="0"/>
                        <a:t> zakoni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zakon vladara, državni</a:t>
                      </a:r>
                      <a:r>
                        <a:rPr lang="hr-HR" baseline="0" dirty="0" smtClean="0"/>
                        <a:t> zakon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odlučna, neustrašiva, ponosna, ne boji se smrti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novi vladar (strah od nepotizma)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protagonistica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antagonist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moralna pobjednica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moralno</a:t>
                      </a:r>
                      <a:r>
                        <a:rPr lang="hr-HR" baseline="0" dirty="0" smtClean="0"/>
                        <a:t> slomljen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5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Grčki pjesnici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err="1" smtClean="0"/>
              <a:t>Alkej</a:t>
            </a:r>
            <a:endParaRPr lang="hr-HR" dirty="0" smtClean="0"/>
          </a:p>
          <a:p>
            <a:r>
              <a:rPr lang="hr-HR" dirty="0" err="1" smtClean="0"/>
              <a:t>Sapfo</a:t>
            </a:r>
            <a:endParaRPr lang="hr-HR" dirty="0" smtClean="0"/>
          </a:p>
          <a:p>
            <a:r>
              <a:rPr lang="hr-HR" dirty="0" err="1" smtClean="0"/>
              <a:t>Anakreont</a:t>
            </a:r>
            <a:endParaRPr lang="hr-HR" dirty="0" smtClean="0"/>
          </a:p>
          <a:p>
            <a:r>
              <a:rPr lang="hr-HR" smtClean="0"/>
              <a:t>Pindar</a:t>
            </a:r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r>
              <a:rPr lang="hr-HR" smtClean="0"/>
              <a:t>POETIČKI TEKST</a:t>
            </a:r>
          </a:p>
          <a:p>
            <a:pPr marL="0" indent="0">
              <a:buNone/>
            </a:pPr>
            <a:r>
              <a:rPr lang="hr-HR" smtClean="0"/>
              <a:t>Aristotel – Poetika – katarza, mimesis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99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/>
              <a:t>a</a:t>
            </a:r>
            <a:r>
              <a:rPr lang="hr-HR" smtClean="0"/>
              <a:t>rhajsko razdoblje – komediografi Plaut i Terencije</a:t>
            </a:r>
          </a:p>
          <a:p>
            <a:r>
              <a:rPr lang="hr-HR" smtClean="0"/>
              <a:t>Plaut: </a:t>
            </a:r>
            <a:r>
              <a:rPr lang="hr-HR" i="1" smtClean="0"/>
              <a:t>Škrtac</a:t>
            </a:r>
          </a:p>
          <a:p>
            <a:r>
              <a:rPr lang="hr-HR"/>
              <a:t>k</a:t>
            </a:r>
            <a:r>
              <a:rPr lang="hr-HR" smtClean="0"/>
              <a:t>omedija grčkoga tipa (palijata)</a:t>
            </a:r>
          </a:p>
          <a:p>
            <a:r>
              <a:rPr lang="hr-HR" smtClean="0"/>
              <a:t>komedija karaktera</a:t>
            </a:r>
          </a:p>
          <a:p>
            <a:r>
              <a:rPr lang="hr-HR" i="1"/>
              <a:t>q</a:t>
            </a:r>
            <a:r>
              <a:rPr lang="hr-HR" i="1" smtClean="0"/>
              <a:t>uid pro quo</a:t>
            </a:r>
          </a:p>
          <a:p>
            <a:r>
              <a:rPr lang="hr-HR" smtClean="0"/>
              <a:t>M. Držić – Skup i Moliere – Škrtac</a:t>
            </a:r>
          </a:p>
          <a:p>
            <a:r>
              <a:rPr lang="hr-HR" smtClean="0"/>
              <a:t>Lar, Euklion, Strobil, Fedra, Likonid, Megador…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55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mtClean="0"/>
              <a:t>Vergilije, </a:t>
            </a:r>
            <a:r>
              <a:rPr lang="hr-HR" i="1" smtClean="0"/>
              <a:t>Eneida</a:t>
            </a:r>
            <a:endParaRPr lang="hr-HR" smtClean="0"/>
          </a:p>
          <a:p>
            <a:r>
              <a:rPr lang="hr-HR"/>
              <a:t>j</a:t>
            </a:r>
            <a:r>
              <a:rPr lang="hr-HR" smtClean="0"/>
              <a:t>unački ep, rimski nacionalni ep</a:t>
            </a:r>
          </a:p>
          <a:p>
            <a:r>
              <a:rPr lang="hr-HR"/>
              <a:t>h</a:t>
            </a:r>
            <a:r>
              <a:rPr lang="hr-HR" smtClean="0"/>
              <a:t>eksametar, invokacija, in medias res</a:t>
            </a:r>
          </a:p>
          <a:p>
            <a:r>
              <a:rPr lang="hr-HR" smtClean="0"/>
              <a:t>12 pjevanja</a:t>
            </a:r>
          </a:p>
          <a:p>
            <a:r>
              <a:rPr lang="hr-HR"/>
              <a:t>t</a:t>
            </a:r>
            <a:r>
              <a:rPr lang="hr-HR" smtClean="0"/>
              <a:t>rojanski junak Eneja putuje prema Italiji</a:t>
            </a:r>
          </a:p>
          <a:p>
            <a:r>
              <a:rPr lang="hr-HR"/>
              <a:t>p</a:t>
            </a:r>
            <a:r>
              <a:rPr lang="hr-HR" smtClean="0"/>
              <a:t>rvih 6 pjevanja = Odiseja, drugih 6 pjevanja = Ilijada</a:t>
            </a:r>
          </a:p>
          <a:p>
            <a:r>
              <a:rPr lang="hr-HR" smtClean="0"/>
              <a:t>Kartaga – kraljica Didona; priča o padu Troje</a:t>
            </a:r>
          </a:p>
          <a:p>
            <a:r>
              <a:rPr lang="hr-HR" smtClean="0"/>
              <a:t>Turno, Latin, Lavinija…</a:t>
            </a:r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4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/>
              <a:t> </a:t>
            </a:r>
            <a:r>
              <a:rPr lang="hr-HR" smtClean="0"/>
              <a:t>Vergilije – Bukolike i Georgike</a:t>
            </a:r>
          </a:p>
          <a:p>
            <a:r>
              <a:rPr lang="hr-HR" smtClean="0"/>
              <a:t>Ovidije – elegija, Metamorfoze</a:t>
            </a:r>
          </a:p>
          <a:p>
            <a:r>
              <a:rPr lang="hr-HR" smtClean="0"/>
              <a:t>Horacije – Poslanica Pizonima / Ars poetica</a:t>
            </a:r>
          </a:p>
          <a:p>
            <a:r>
              <a:rPr lang="hr-HR" smtClean="0"/>
              <a:t>Marcijal – Epigrami</a:t>
            </a:r>
          </a:p>
          <a:p>
            <a:r>
              <a:rPr lang="hr-HR" smtClean="0"/>
              <a:t>Katul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619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Pojmovi u </a:t>
            </a:r>
            <a:r>
              <a:rPr lang="hr-HR" dirty="0" err="1" smtClean="0"/>
              <a:t>čitanci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/>
              <a:t>č</a:t>
            </a:r>
            <a:r>
              <a:rPr lang="hr-HR" dirty="0" smtClean="0"/>
              <a:t>itanka za 1. razred</a:t>
            </a:r>
          </a:p>
          <a:p>
            <a:r>
              <a:rPr lang="hr-HR" dirty="0"/>
              <a:t>t</a:t>
            </a:r>
            <a:r>
              <a:rPr lang="hr-HR" dirty="0" smtClean="0"/>
              <a:t>radicionalna podjela lirike</a:t>
            </a:r>
          </a:p>
          <a:p>
            <a:pPr lvl="1"/>
            <a:r>
              <a:rPr lang="hr-HR" dirty="0"/>
              <a:t>oda</a:t>
            </a:r>
          </a:p>
          <a:p>
            <a:pPr lvl="1"/>
            <a:r>
              <a:rPr lang="hr-HR" dirty="0"/>
              <a:t>himna</a:t>
            </a:r>
          </a:p>
          <a:p>
            <a:pPr lvl="1"/>
            <a:r>
              <a:rPr lang="hr-HR" dirty="0" err="1"/>
              <a:t>epinikij</a:t>
            </a:r>
            <a:endParaRPr lang="hr-HR" dirty="0"/>
          </a:p>
          <a:p>
            <a:pPr lvl="1"/>
            <a:r>
              <a:rPr lang="hr-HR" dirty="0"/>
              <a:t>ditiramb</a:t>
            </a:r>
          </a:p>
          <a:p>
            <a:pPr lvl="1"/>
            <a:r>
              <a:rPr lang="hr-HR" dirty="0"/>
              <a:t>idila</a:t>
            </a:r>
          </a:p>
          <a:p>
            <a:pPr lvl="1"/>
            <a:r>
              <a:rPr lang="hr-HR" dirty="0"/>
              <a:t>epigram</a:t>
            </a:r>
          </a:p>
          <a:p>
            <a:pPr lvl="1"/>
            <a:r>
              <a:rPr lang="hr-HR" dirty="0"/>
              <a:t>elegija</a:t>
            </a:r>
          </a:p>
          <a:p>
            <a:pPr lvl="1"/>
            <a:r>
              <a:rPr lang="hr-HR" dirty="0"/>
              <a:t>epitaf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42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Stilske figure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40000" lnSpcReduction="20000"/>
          </a:bodyPr>
          <a:lstStyle/>
          <a:p>
            <a:r>
              <a:rPr lang="hr-HR" dirty="0" err="1" smtClean="0"/>
              <a:t>polisindeton</a:t>
            </a:r>
            <a:endParaRPr lang="hr-HR" dirty="0"/>
          </a:p>
          <a:p>
            <a:r>
              <a:rPr lang="hr-HR" dirty="0"/>
              <a:t>asindeton</a:t>
            </a:r>
          </a:p>
          <a:p>
            <a:r>
              <a:rPr lang="hr-HR" dirty="0"/>
              <a:t>anafora</a:t>
            </a:r>
          </a:p>
          <a:p>
            <a:r>
              <a:rPr lang="hr-HR" dirty="0" err="1"/>
              <a:t>epifora</a:t>
            </a:r>
            <a:endParaRPr lang="hr-HR" dirty="0"/>
          </a:p>
          <a:p>
            <a:r>
              <a:rPr lang="hr-HR" dirty="0" err="1"/>
              <a:t>simploka</a:t>
            </a:r>
            <a:endParaRPr lang="hr-HR" dirty="0"/>
          </a:p>
          <a:p>
            <a:r>
              <a:rPr lang="hr-HR" dirty="0" err="1"/>
              <a:t>anadiploza</a:t>
            </a:r>
            <a:endParaRPr lang="hr-HR" dirty="0"/>
          </a:p>
          <a:p>
            <a:r>
              <a:rPr lang="hr-HR" dirty="0"/>
              <a:t>asonanca</a:t>
            </a:r>
          </a:p>
          <a:p>
            <a:r>
              <a:rPr lang="hr-HR" dirty="0"/>
              <a:t>aliteracija</a:t>
            </a:r>
          </a:p>
          <a:p>
            <a:r>
              <a:rPr lang="hr-HR" dirty="0"/>
              <a:t>onomatopeja</a:t>
            </a:r>
          </a:p>
          <a:p>
            <a:r>
              <a:rPr lang="hr-HR" dirty="0"/>
              <a:t>inverzija</a:t>
            </a:r>
          </a:p>
          <a:p>
            <a:r>
              <a:rPr lang="hr-HR" dirty="0"/>
              <a:t>elipsa</a:t>
            </a:r>
          </a:p>
          <a:p>
            <a:r>
              <a:rPr lang="hr-HR" dirty="0"/>
              <a:t>metafora</a:t>
            </a:r>
          </a:p>
          <a:p>
            <a:r>
              <a:rPr lang="hr-HR" dirty="0"/>
              <a:t>metonimija</a:t>
            </a:r>
          </a:p>
          <a:p>
            <a:r>
              <a:rPr lang="hr-HR" dirty="0"/>
              <a:t>personifikacija</a:t>
            </a:r>
          </a:p>
          <a:p>
            <a:r>
              <a:rPr lang="hr-HR" dirty="0"/>
              <a:t>sinegdoha</a:t>
            </a:r>
          </a:p>
          <a:p>
            <a:r>
              <a:rPr lang="hr-HR" dirty="0"/>
              <a:t>eufemizam</a:t>
            </a:r>
          </a:p>
          <a:p>
            <a:r>
              <a:rPr lang="hr-HR" dirty="0"/>
              <a:t>epitet</a:t>
            </a:r>
          </a:p>
          <a:p>
            <a:r>
              <a:rPr lang="hr-HR" dirty="0"/>
              <a:t>alegorija</a:t>
            </a:r>
          </a:p>
          <a:p>
            <a:r>
              <a:rPr lang="hr-HR" dirty="0"/>
              <a:t>simbol</a:t>
            </a:r>
          </a:p>
          <a:p>
            <a:r>
              <a:rPr lang="hr-HR" dirty="0"/>
              <a:t>gradacija</a:t>
            </a:r>
          </a:p>
          <a:p>
            <a:r>
              <a:rPr lang="hr-HR" dirty="0"/>
              <a:t>antiteza</a:t>
            </a:r>
          </a:p>
          <a:p>
            <a:r>
              <a:rPr lang="hr-HR" dirty="0"/>
              <a:t>hiperbola</a:t>
            </a:r>
          </a:p>
          <a:p>
            <a:r>
              <a:rPr lang="hr-HR" dirty="0" err="1"/>
              <a:t>litota</a:t>
            </a:r>
            <a:endParaRPr lang="hr-HR" dirty="0"/>
          </a:p>
          <a:p>
            <a:r>
              <a:rPr lang="hr-HR" dirty="0"/>
              <a:t>ironija</a:t>
            </a:r>
          </a:p>
          <a:p>
            <a:r>
              <a:rPr lang="hr-HR" dirty="0" err="1"/>
              <a:t>oksimoron</a:t>
            </a:r>
            <a:endParaRPr lang="hr-HR" dirty="0"/>
          </a:p>
          <a:p>
            <a:r>
              <a:rPr lang="hr-HR" dirty="0"/>
              <a:t>paradoks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8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</a:t>
            </a:r>
            <a:r>
              <a:rPr lang="hr-HR" dirty="0" smtClean="0"/>
              <a:t>omedija – etimologija, nastanak, </a:t>
            </a:r>
            <a:r>
              <a:rPr lang="hr-HR" i="1" dirty="0" err="1" smtClean="0"/>
              <a:t>quid</a:t>
            </a:r>
            <a:r>
              <a:rPr lang="hr-HR" i="1" dirty="0" smtClean="0"/>
              <a:t> pro quo, a </a:t>
            </a:r>
            <a:r>
              <a:rPr lang="hr-HR" i="1" dirty="0" err="1" smtClean="0"/>
              <a:t>parte</a:t>
            </a:r>
            <a:r>
              <a:rPr lang="hr-HR" i="1" dirty="0" smtClean="0"/>
              <a:t>, ad </a:t>
            </a:r>
            <a:r>
              <a:rPr lang="hr-HR" i="1" dirty="0" err="1" smtClean="0"/>
              <a:t>spectatores</a:t>
            </a:r>
            <a:endParaRPr lang="hr-HR" dirty="0"/>
          </a:p>
          <a:p>
            <a:r>
              <a:rPr lang="hr-HR" dirty="0"/>
              <a:t>t</a:t>
            </a:r>
            <a:r>
              <a:rPr lang="hr-HR" dirty="0" smtClean="0"/>
              <a:t>ragedija – etimologija, nastanak, kor, </a:t>
            </a:r>
            <a:r>
              <a:rPr lang="hr-HR" dirty="0" err="1" smtClean="0"/>
              <a:t>koreuti</a:t>
            </a:r>
            <a:r>
              <a:rPr lang="hr-HR" dirty="0" smtClean="0"/>
              <a:t>, korifej, prvi, drugi, treći glumac, tragična krivnja/junak/završetak, uzvišeni stil, katarza (Aristotel, trojno jedinstvo)</a:t>
            </a:r>
            <a:endParaRPr lang="hr-HR" dirty="0"/>
          </a:p>
          <a:p>
            <a:r>
              <a:rPr lang="hr-HR" dirty="0"/>
              <a:t>e</a:t>
            </a:r>
            <a:r>
              <a:rPr lang="hr-HR" dirty="0" smtClean="0"/>
              <a:t>p – heksametar, kvantitativna versifikacija, </a:t>
            </a:r>
            <a:r>
              <a:rPr lang="hr-HR" dirty="0" err="1" smtClean="0"/>
              <a:t>invokacija</a:t>
            </a:r>
            <a:r>
              <a:rPr lang="hr-HR" dirty="0" smtClean="0"/>
              <a:t>, digresija,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medias</a:t>
            </a:r>
            <a:r>
              <a:rPr lang="hr-HR" dirty="0" smtClean="0"/>
              <a:t> </a:t>
            </a:r>
            <a:r>
              <a:rPr lang="hr-HR" dirty="0" err="1" smtClean="0"/>
              <a:t>res</a:t>
            </a:r>
            <a:r>
              <a:rPr lang="hr-HR" dirty="0" smtClean="0"/>
              <a:t>, epopeja, </a:t>
            </a:r>
            <a:r>
              <a:rPr lang="hr-HR" dirty="0" err="1" smtClean="0"/>
              <a:t>epilij</a:t>
            </a:r>
            <a:r>
              <a:rPr lang="hr-HR" dirty="0" smtClean="0"/>
              <a:t>, retardacija, stalni epiteti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93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</a:t>
            </a:r>
            <a:r>
              <a:rPr lang="hr-HR" dirty="0" smtClean="0"/>
              <a:t>utori – Grčka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dirty="0" smtClean="0"/>
              <a:t>Homer</a:t>
            </a:r>
            <a:endParaRPr lang="hr-HR" dirty="0"/>
          </a:p>
          <a:p>
            <a:r>
              <a:rPr lang="hr-HR" dirty="0"/>
              <a:t>Eshil</a:t>
            </a:r>
          </a:p>
          <a:p>
            <a:r>
              <a:rPr lang="hr-HR" dirty="0"/>
              <a:t>Sofoklo</a:t>
            </a:r>
          </a:p>
          <a:p>
            <a:r>
              <a:rPr lang="hr-HR" dirty="0"/>
              <a:t>Euripid</a:t>
            </a:r>
          </a:p>
          <a:p>
            <a:r>
              <a:rPr lang="hr-HR" dirty="0" err="1"/>
              <a:t>Tespis</a:t>
            </a:r>
            <a:endParaRPr lang="hr-HR" dirty="0"/>
          </a:p>
          <a:p>
            <a:r>
              <a:rPr lang="hr-HR" dirty="0" err="1"/>
              <a:t>Sapfo</a:t>
            </a:r>
            <a:endParaRPr lang="hr-HR" dirty="0"/>
          </a:p>
          <a:p>
            <a:r>
              <a:rPr lang="hr-HR" dirty="0" err="1"/>
              <a:t>Alkej</a:t>
            </a:r>
            <a:endParaRPr lang="hr-HR" dirty="0"/>
          </a:p>
          <a:p>
            <a:r>
              <a:rPr lang="hr-HR" dirty="0" err="1"/>
              <a:t>Anakreont</a:t>
            </a:r>
            <a:endParaRPr lang="hr-HR" dirty="0"/>
          </a:p>
          <a:p>
            <a:r>
              <a:rPr lang="hr-HR" dirty="0" err="1"/>
              <a:t>Pindar</a:t>
            </a:r>
            <a:endParaRPr lang="hr-HR" dirty="0"/>
          </a:p>
          <a:p>
            <a:r>
              <a:rPr lang="hr-HR" dirty="0" smtClean="0"/>
              <a:t>Ezop</a:t>
            </a:r>
          </a:p>
          <a:p>
            <a:r>
              <a:rPr lang="hr-HR" dirty="0" err="1" smtClean="0"/>
              <a:t>Aristofan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18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Autori – Rim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err="1" smtClean="0"/>
              <a:t>Horacije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Ovidije</a:t>
            </a:r>
            <a:endParaRPr lang="hr-HR" dirty="0" smtClean="0"/>
          </a:p>
          <a:p>
            <a:r>
              <a:rPr lang="hr-HR" dirty="0" err="1" smtClean="0"/>
              <a:t>Vergilije</a:t>
            </a:r>
            <a:endParaRPr lang="hr-HR" dirty="0" smtClean="0"/>
          </a:p>
          <a:p>
            <a:r>
              <a:rPr lang="hr-HR" dirty="0" err="1" smtClean="0"/>
              <a:t>Katul</a:t>
            </a:r>
            <a:endParaRPr lang="hr-HR" dirty="0" smtClean="0"/>
          </a:p>
          <a:p>
            <a:r>
              <a:rPr lang="hr-HR" dirty="0" err="1" smtClean="0"/>
              <a:t>Marcijal</a:t>
            </a:r>
            <a:endParaRPr lang="hr-HR" dirty="0" smtClean="0"/>
          </a:p>
          <a:p>
            <a:r>
              <a:rPr lang="hr-HR" dirty="0" err="1" smtClean="0"/>
              <a:t>Tibul</a:t>
            </a:r>
            <a:r>
              <a:rPr lang="hr-HR" dirty="0" smtClean="0"/>
              <a:t> i </a:t>
            </a:r>
            <a:r>
              <a:rPr lang="hr-HR" dirty="0" err="1" smtClean="0"/>
              <a:t>Propercije</a:t>
            </a:r>
            <a:endParaRPr lang="hr-HR" dirty="0" smtClean="0"/>
          </a:p>
          <a:p>
            <a:r>
              <a:rPr lang="hr-HR" dirty="0" err="1" smtClean="0"/>
              <a:t>Plaut</a:t>
            </a:r>
            <a:r>
              <a:rPr lang="hr-HR" dirty="0" smtClean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6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Homer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homersko pitanje</a:t>
            </a:r>
          </a:p>
          <a:p>
            <a:r>
              <a:rPr lang="hr-HR" dirty="0" smtClean="0"/>
              <a:t>Ilijada i Odiseja – nacionalni epovi / epopeje</a:t>
            </a:r>
          </a:p>
          <a:p>
            <a:r>
              <a:rPr lang="hr-HR" dirty="0" smtClean="0"/>
              <a:t>Ilijada</a:t>
            </a:r>
          </a:p>
          <a:p>
            <a:pPr lvl="1"/>
            <a:r>
              <a:rPr lang="hr-HR" dirty="0" smtClean="0"/>
              <a:t>junački ep</a:t>
            </a:r>
          </a:p>
          <a:p>
            <a:pPr lvl="1"/>
            <a:r>
              <a:rPr lang="hr-HR" dirty="0" smtClean="0"/>
              <a:t>heksametar</a:t>
            </a:r>
          </a:p>
          <a:p>
            <a:pPr lvl="1"/>
            <a:r>
              <a:rPr lang="hr-HR" dirty="0" smtClean="0"/>
              <a:t>24 pjevanja</a:t>
            </a:r>
          </a:p>
          <a:p>
            <a:pPr lvl="1"/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medias</a:t>
            </a:r>
            <a:r>
              <a:rPr lang="hr-HR" dirty="0" smtClean="0"/>
              <a:t> </a:t>
            </a:r>
            <a:r>
              <a:rPr lang="hr-HR" dirty="0" err="1" smtClean="0"/>
              <a:t>res</a:t>
            </a:r>
            <a:r>
              <a:rPr lang="hr-HR" dirty="0" smtClean="0"/>
              <a:t>, </a:t>
            </a:r>
            <a:r>
              <a:rPr lang="hr-HR" dirty="0" err="1" smtClean="0"/>
              <a:t>invokacija</a:t>
            </a:r>
            <a:r>
              <a:rPr lang="hr-HR" dirty="0" smtClean="0"/>
              <a:t>, retardacija, epizode, digresije, stalni epiteti </a:t>
            </a:r>
          </a:p>
          <a:p>
            <a:pPr lvl="1"/>
            <a:r>
              <a:rPr lang="hr-HR" dirty="0" smtClean="0"/>
              <a:t>tema: </a:t>
            </a:r>
            <a:r>
              <a:rPr lang="hr-HR" dirty="0" err="1" smtClean="0"/>
              <a:t>Ahilejeva</a:t>
            </a:r>
            <a:r>
              <a:rPr lang="hr-HR" dirty="0" smtClean="0"/>
              <a:t> srdžba</a:t>
            </a:r>
          </a:p>
          <a:p>
            <a:pPr lvl="1"/>
            <a:r>
              <a:rPr lang="hr-HR" dirty="0" smtClean="0"/>
              <a:t>grčki i trojanski junaci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07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Homer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Odiseja</a:t>
            </a:r>
          </a:p>
          <a:p>
            <a:pPr lvl="1"/>
            <a:r>
              <a:rPr lang="hr-HR" dirty="0"/>
              <a:t>junački ep</a:t>
            </a:r>
          </a:p>
          <a:p>
            <a:pPr lvl="1"/>
            <a:r>
              <a:rPr lang="hr-HR" dirty="0"/>
              <a:t>heksametar</a:t>
            </a:r>
          </a:p>
          <a:p>
            <a:pPr lvl="1"/>
            <a:r>
              <a:rPr lang="hr-HR" dirty="0"/>
              <a:t>24 pjevanja</a:t>
            </a:r>
          </a:p>
          <a:p>
            <a:pPr lvl="1"/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medias</a:t>
            </a:r>
            <a:r>
              <a:rPr lang="hr-HR" dirty="0"/>
              <a:t> </a:t>
            </a:r>
            <a:r>
              <a:rPr lang="hr-HR" dirty="0" err="1"/>
              <a:t>res</a:t>
            </a:r>
            <a:r>
              <a:rPr lang="hr-HR" dirty="0"/>
              <a:t>, </a:t>
            </a:r>
            <a:r>
              <a:rPr lang="hr-HR" dirty="0" err="1"/>
              <a:t>invokacija</a:t>
            </a:r>
            <a:r>
              <a:rPr lang="hr-HR" dirty="0"/>
              <a:t>, retardacija, epizode, digresije, stalni epiteti </a:t>
            </a:r>
            <a:endParaRPr lang="hr-HR" dirty="0" smtClean="0"/>
          </a:p>
          <a:p>
            <a:pPr lvl="1"/>
            <a:r>
              <a:rPr lang="hr-HR" dirty="0" smtClean="0"/>
              <a:t>prvi dio: lutanje na moru</a:t>
            </a:r>
          </a:p>
          <a:p>
            <a:pPr lvl="1"/>
            <a:r>
              <a:rPr lang="hr-HR" dirty="0"/>
              <a:t>d</a:t>
            </a:r>
            <a:r>
              <a:rPr lang="hr-HR" dirty="0" smtClean="0"/>
              <a:t>rugi dio: dolazak u rodnu Itaku</a:t>
            </a:r>
          </a:p>
          <a:p>
            <a:pPr lvl="1"/>
            <a:r>
              <a:rPr lang="hr-HR" dirty="0" smtClean="0"/>
              <a:t>sin </a:t>
            </a:r>
            <a:r>
              <a:rPr lang="hr-HR" dirty="0" err="1" smtClean="0"/>
              <a:t>Telemah</a:t>
            </a:r>
            <a:r>
              <a:rPr lang="hr-HR" dirty="0" smtClean="0"/>
              <a:t>, žena Penelopa, </a:t>
            </a:r>
            <a:r>
              <a:rPr lang="hr-HR" dirty="0" err="1" smtClean="0"/>
              <a:t>Kalipso</a:t>
            </a:r>
            <a:r>
              <a:rPr lang="hr-HR" dirty="0" smtClean="0"/>
              <a:t>, </a:t>
            </a:r>
            <a:r>
              <a:rPr lang="hr-HR" dirty="0" err="1" smtClean="0"/>
              <a:t>Polifem</a:t>
            </a:r>
            <a:r>
              <a:rPr lang="hr-HR" dirty="0" smtClean="0"/>
              <a:t>, Atena…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784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Eshil, </a:t>
            </a:r>
            <a:r>
              <a:rPr lang="hr-HR" i="1" dirty="0" smtClean="0"/>
              <a:t>Okovani </a:t>
            </a:r>
            <a:r>
              <a:rPr lang="hr-HR" i="1" dirty="0" err="1" smtClean="0"/>
              <a:t>Prometej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Prometej</a:t>
            </a:r>
            <a:r>
              <a:rPr lang="hr-HR" dirty="0" smtClean="0"/>
              <a:t> pomaže Zeusu u dolasku na vlast, ali se usprotivi njegovoj želji za uništenjem ljudi</a:t>
            </a:r>
          </a:p>
          <a:p>
            <a:r>
              <a:rPr lang="hr-HR" dirty="0"/>
              <a:t>d</a:t>
            </a:r>
            <a:r>
              <a:rPr lang="hr-HR" dirty="0" smtClean="0"/>
              <a:t>aruje ljudima vatru</a:t>
            </a:r>
          </a:p>
          <a:p>
            <a:r>
              <a:rPr lang="hr-HR" dirty="0"/>
              <a:t>o</a:t>
            </a:r>
            <a:r>
              <a:rPr lang="hr-HR" dirty="0" smtClean="0"/>
              <a:t>kovan na Kavkazu</a:t>
            </a:r>
          </a:p>
          <a:p>
            <a:r>
              <a:rPr lang="hr-HR" dirty="0"/>
              <a:t>p</a:t>
            </a:r>
            <a:r>
              <a:rPr lang="hr-HR" dirty="0" smtClean="0"/>
              <a:t>ropada u bezdan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1583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495</Words>
  <Application>Microsoft Office PowerPoint</Application>
  <PresentationFormat>Widescreen</PresentationFormat>
  <Paragraphs>166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Antika u nastavi hrvatskoga jezika</vt:lpstr>
      <vt:lpstr>Pojmovi u čitanci</vt:lpstr>
      <vt:lpstr>Stilske figure </vt:lpstr>
      <vt:lpstr>PowerPoint Presentation</vt:lpstr>
      <vt:lpstr>Autori – Grčka </vt:lpstr>
      <vt:lpstr>Autori – Rim</vt:lpstr>
      <vt:lpstr>Homer</vt:lpstr>
      <vt:lpstr>Homer</vt:lpstr>
      <vt:lpstr>Eshil, Okovani Prometej</vt:lpstr>
      <vt:lpstr>Sofoklo, Kralj Edip</vt:lpstr>
      <vt:lpstr>PowerPoint Presentation</vt:lpstr>
      <vt:lpstr>Sofoklo, Antigona – ESEJSKO DJELO NA MATURI</vt:lpstr>
      <vt:lpstr>Sofoklo, Antigona</vt:lpstr>
      <vt:lpstr>Sofoklo, Antigona</vt:lpstr>
      <vt:lpstr>Grčki pjesnici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Antika u nastavi hrvatskoga jezika</dc:title>
  <dc:creator>Ana Mihaljevic</dc:creator>
  <cp:lastModifiedBy>Ana Mihaljevic</cp:lastModifiedBy>
  <cp:revision>6</cp:revision>
  <dcterms:created xsi:type="dcterms:W3CDTF">2017-12-13T18:19:17Z</dcterms:created>
  <dcterms:modified xsi:type="dcterms:W3CDTF">2017-12-13T19:30:03Z</dcterms:modified>
</cp:coreProperties>
</file>